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7" r:id="rId12"/>
    <p:sldId id="268" r:id="rId13"/>
    <p:sldId id="269" r:id="rId14"/>
    <p:sldId id="26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3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FFC7-2DC4-44EE-8E96-7E7A2F46539A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2BCAA-762B-487A-A800-5E58F768F2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2BCAA-762B-487A-A800-5E58F768F2E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BB7379-E47E-4F63-8FE8-BBA2A82AFED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D9BF6E-9221-4333-8B8B-C579B79AD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en-US" dirty="0" smtClean="0"/>
              <a:t>Subject : Computer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/>
          <a:lstStyle/>
          <a:p>
            <a:r>
              <a:rPr lang="en-US" dirty="0" smtClean="0"/>
              <a:t>Subject Code : 083</a:t>
            </a:r>
            <a:endParaRPr lang="en-US" dirty="0"/>
          </a:p>
        </p:txBody>
      </p:sp>
      <p:pic>
        <p:nvPicPr>
          <p:cNvPr id="15362" name="Picture 2" descr="Image result for Computer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528641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71612"/>
            <a:ext cx="335758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57166"/>
          <a:ext cx="8429684" cy="599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673"/>
                <a:gridCol w="414574"/>
                <a:gridCol w="2887967"/>
                <a:gridCol w="981394"/>
                <a:gridCol w="947432"/>
                <a:gridCol w="928694"/>
                <a:gridCol w="928694"/>
                <a:gridCol w="857256"/>
              </a:tblGrid>
              <a:tr h="5000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 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 Marks)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 Marks)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 Marks)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 Marks)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77182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Databases and SQL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35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Database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</a:tr>
              <a:tr h="3035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Structured Query Language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6(4)</a:t>
                      </a:r>
                    </a:p>
                  </a:txBody>
                  <a:tcPr/>
                </a:tc>
              </a:tr>
              <a:tr h="303551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Boolean Algebra 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3866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Boolean Algebra &amp; Laws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</a:tr>
              <a:tr h="3035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 &amp; POS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</a:tr>
              <a:tr h="3035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Karnaugh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3(1)</a:t>
                      </a:r>
                    </a:p>
                  </a:txBody>
                  <a:tcPr/>
                </a:tc>
              </a:tr>
              <a:tr h="323787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Logic Gates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3787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&amp; Open Source Concepts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3787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Networking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</a:tr>
              <a:tr h="323787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Media,Devices,Topologies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Protocols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4(1)</a:t>
                      </a:r>
                    </a:p>
                  </a:txBody>
                  <a:tcPr/>
                </a:tc>
              </a:tr>
              <a:tr h="323787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</a:tr>
              <a:tr h="323787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Webservers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</a:tr>
              <a:tr h="323787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Source Terminologies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</a:tr>
              <a:tr h="323787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70(32)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42852"/>
          <a:ext cx="8643995" cy="629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2"/>
                <a:gridCol w="2886096"/>
                <a:gridCol w="1728799"/>
                <a:gridCol w="2743219"/>
                <a:gridCol w="714379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2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Class XII (Practical) - C++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4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Duration: 3 hours</a:t>
                      </a:r>
                      <a:endParaRPr lang="en-US" sz="180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Total Marks : 30</a:t>
                      </a:r>
                      <a:endParaRPr lang="en-US" sz="180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b="1" spc="-3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Programming in C++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4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One programming problem in C++ to be developed and tested in Computer during the examination. </a:t>
                      </a:r>
                      <a:r>
                        <a:rPr lang="en-US" sz="1600" spc="25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Marks are allotted on the basis of following:</a:t>
                      </a:r>
                      <a:endParaRPr lang="en-US" sz="160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7945" algn="r"/>
                        </a:tabLs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Logic			6 Marks</a:t>
                      </a:r>
                      <a:endParaRPr lang="en-US" sz="160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5405" algn="r"/>
                        </a:tabLst>
                      </a:pPr>
                      <a:r>
                        <a:rPr lang="en-US" sz="1600" spc="1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Documentation/Indentation	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 Marks</a:t>
                      </a:r>
                      <a:endParaRPr lang="en-US" sz="160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5405" algn="r"/>
                        </a:tabLs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Output presentation			2 Marks</a:t>
                      </a:r>
                      <a:endParaRPr lang="en-US" sz="160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3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Notes: </a:t>
                      </a:r>
                      <a:r>
                        <a:rPr lang="en-US" sz="1600" spc="3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The types of problem to be given will be of application type from the following topics</a:t>
                      </a:r>
                      <a:endParaRPr lang="en-US" sz="160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Char char=""/>
                        <a:tabLst>
                          <a:tab pos="274320" algn="dec"/>
                        </a:tabLst>
                      </a:pPr>
                      <a:r>
                        <a:rPr lang="en-US" sz="1600" u="none" strike="noStrike" spc="65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Arrays (One dimensional and two dimensional)</a:t>
                      </a:r>
                      <a:endParaRPr lang="en-US" sz="1600" u="none" strike="noStrike" spc="7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Char char=""/>
                        <a:tabLst>
                          <a:tab pos="274320" algn="dec"/>
                        </a:tabLst>
                      </a:pPr>
                      <a:r>
                        <a:rPr lang="en-US" sz="1600" u="none" strike="noStrike" spc="11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Class(</a:t>
                      </a:r>
                      <a:r>
                        <a:rPr lang="en-US" sz="1600" u="none" strike="noStrike" spc="110" dirty="0" err="1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US" sz="1600" u="none" strike="noStrike" spc="11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) and objects</a:t>
                      </a:r>
                      <a:endParaRPr lang="en-US" sz="1600" u="none" strike="noStrike" spc="7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Char char=""/>
                        <a:tabLst>
                          <a:tab pos="274320" algn="dec"/>
                        </a:tabLst>
                      </a:pPr>
                      <a:r>
                        <a:rPr lang="en-US" sz="1600" u="none" strike="noStrike" spc="65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Stack using arrays and or linked implementation</a:t>
                      </a:r>
                      <a:endParaRPr lang="en-US" sz="1600" u="none" strike="noStrike" spc="7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Char char=""/>
                        <a:tabLst>
                          <a:tab pos="274320" algn="dec"/>
                        </a:tabLst>
                      </a:pPr>
                      <a:r>
                        <a:rPr lang="en-US" sz="1600" u="none" strike="noStrike" spc="6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Queue using arrays (circular) and or linked implementation</a:t>
                      </a:r>
                      <a:endParaRPr lang="en-US" sz="1600" u="none" strike="noStrike" spc="7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Char char=""/>
                        <a:tabLst>
                          <a:tab pos="274320" algn="dec"/>
                        </a:tabLst>
                      </a:pPr>
                      <a:r>
                        <a:rPr lang="en-US" sz="1600" u="none" strike="noStrike" spc="5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Binary File operations (Creation, Displaying, Searching and modification)</a:t>
                      </a:r>
                      <a:endParaRPr lang="en-US" sz="1600" u="none" strike="noStrike" spc="70" dirty="0" smtClean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Char char=""/>
                        <a:tabLst>
                          <a:tab pos="274320" algn="dec"/>
                        </a:tabLst>
                      </a:pPr>
                      <a:r>
                        <a:rPr lang="en-US" sz="1600" u="none" strike="noStrike" spc="6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Text File operations (Creation, Displaying and modification)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None/>
                        <a:tabLst>
                          <a:tab pos="274320" algn="dec"/>
                        </a:tabLst>
                        <a:defRPr/>
                      </a:pPr>
                      <a:r>
                        <a:rPr lang="en-US" sz="1600" b="1" spc="7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SQL Commands</a:t>
                      </a:r>
                      <a:endParaRPr lang="en-U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None/>
                        <a:tabLst>
                          <a:tab pos="274320" algn="dec"/>
                        </a:tabLst>
                        <a:defRPr/>
                      </a:pPr>
                      <a:r>
                        <a:rPr kumimoji="0" lang="en-US" sz="1600" kern="1200" spc="4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   </a:t>
                      </a:r>
                      <a:r>
                        <a:rPr kumimoji="0" lang="en-US" sz="1600" kern="1200" spc="4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	Five Query questions based on a particular Table / Relation to be tested practically on Computer during the examination. The command along with the result must be written in the answer sheet.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42852"/>
          <a:ext cx="8643998" cy="59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2"/>
                <a:gridCol w="7358114"/>
                <a:gridCol w="714382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Class XII (Practical) - C++</a:t>
                      </a:r>
                      <a:r>
                        <a:rPr lang="en-US" sz="18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Continue…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4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9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Project Work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spc="9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4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25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The project has to be developed in C++ language with Object Oriented Technology and also should have use of Data files. (The project is required to be developed in a group of 2-4 students)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Char char=""/>
                        <a:tabLst>
                          <a:tab pos="274320" algn="dec"/>
                        </a:tabLst>
                      </a:pPr>
                      <a:r>
                        <a:rPr lang="en-US" sz="1600" u="none" strike="noStrike" spc="9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Presentation on the computer</a:t>
                      </a:r>
                      <a:endParaRPr lang="en-US" sz="1600" u="none" strike="noStrike" spc="70" dirty="0">
                        <a:latin typeface="Symbol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Char char=""/>
                        <a:tabLst>
                          <a:tab pos="274320" algn="dec"/>
                        </a:tabLst>
                      </a:pPr>
                      <a:r>
                        <a:rPr lang="en-US" sz="1600" u="none" strike="noStrike" spc="6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Project report (Listing, Sample, Outputs, Documentations)</a:t>
                      </a:r>
                      <a:endParaRPr lang="en-US" sz="1600" u="none" strike="noStrike" spc="70" dirty="0">
                        <a:latin typeface="Symbol"/>
                        <a:ea typeface="Calibri"/>
                        <a:cs typeface="Times New Roman"/>
                      </a:endParaRPr>
                    </a:p>
                    <a:p>
                      <a:pPr marL="342900" marR="4572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Char char=""/>
                        <a:tabLst>
                          <a:tab pos="274320" algn="dec"/>
                        </a:tabLst>
                      </a:pPr>
                      <a:r>
                        <a:rPr lang="en-US" sz="1600" u="none" strike="noStrike" spc="505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Viva </a:t>
                      </a:r>
                      <a:r>
                        <a:rPr lang="en-US" sz="1600" u="none" strike="noStrike" spc="1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* 1 mark is for innovation while writing </a:t>
                      </a:r>
                      <a:r>
                        <a:rPr lang="en-US" sz="1600" u="none" strike="noStrike" spc="10" dirty="0" err="1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programme</a:t>
                      </a:r>
                      <a:r>
                        <a:rPr lang="en-US" sz="1600" u="none" strike="noStrike" spc="1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.</a:t>
                      </a:r>
                      <a:endParaRPr lang="en-US" sz="1600" u="none" strike="noStrike" spc="70" dirty="0">
                        <a:latin typeface="Symbo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spc="9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4</a:t>
                      </a:r>
                      <a:endParaRPr kumimoji="0" lang="en-US" sz="1800" b="1" kern="1200" spc="9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4572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/>
                        <a:buNone/>
                        <a:tabLst>
                          <a:tab pos="274320" algn="dec"/>
                        </a:tabLst>
                      </a:pPr>
                      <a:r>
                        <a:rPr kumimoji="0" lang="en-US" sz="1800" b="1" kern="1200" spc="9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Practical File</a:t>
                      </a:r>
                      <a:endParaRPr kumimoji="0" lang="en-US" sz="1800" b="1" kern="1200" spc="9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spc="9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06</a:t>
                      </a:r>
                      <a:endParaRPr kumimoji="0" lang="en-US" sz="1800" b="1" kern="1200" spc="9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4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Must have minimum 20 programs from the following topics</a:t>
                      </a:r>
                    </a:p>
                    <a:p>
                      <a:pPr lvl="0" fontAlgn="base">
                        <a:buFont typeface="Wingdings" pitchFamily="2" charset="2"/>
                        <a:buChar char="Ø"/>
                      </a:pP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Arrays (One dimensional and two dimensional, sorting, searching, merging, deletion' a insertion of elements)</a:t>
                      </a:r>
                    </a:p>
                    <a:p>
                      <a:pPr lvl="0" fontAlgn="base">
                        <a:buFont typeface="Wingdings" pitchFamily="2" charset="2"/>
                        <a:buChar char="Ø"/>
                      </a:pP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Class(</a:t>
                      </a:r>
                      <a:r>
                        <a:rPr kumimoji="0" lang="en-US" sz="1600" u="none" strike="noStrike" kern="1200" spc="60" dirty="0" err="1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es</a:t>
                      </a: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) and objects</a:t>
                      </a:r>
                    </a:p>
                    <a:p>
                      <a:pPr lvl="0" fontAlgn="base">
                        <a:buFont typeface="Wingdings" pitchFamily="2" charset="2"/>
                        <a:buChar char="Ø"/>
                      </a:pP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Stacks using arrays and linked implementation</a:t>
                      </a:r>
                    </a:p>
                    <a:p>
                      <a:pPr lvl="0" fontAlgn="base">
                        <a:buFont typeface="Wingdings" pitchFamily="2" charset="2"/>
                        <a:buChar char="Ø"/>
                      </a:pP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Queue using arrays a linked implementation (circular </a:t>
                      </a:r>
                      <a:r>
                        <a:rPr kumimoji="0" lang="en-US" sz="1600" u="none" strike="noStrike" kern="1200" spc="60" dirty="0" err="1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aslo</a:t>
                      </a: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lvl="0" fontAlgn="base">
                        <a:buFont typeface="Wingdings" pitchFamily="2" charset="2"/>
                        <a:buChar char="Ø"/>
                      </a:pP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File (Binary and Text) operations (Creation, </a:t>
                      </a:r>
                      <a:r>
                        <a:rPr kumimoji="0" lang="en-US" sz="1600" u="none" strike="noStrike" kern="1200" spc="60" dirty="0" err="1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Updation</a:t>
                      </a: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Query)</a:t>
                      </a:r>
                    </a:p>
                    <a:p>
                      <a:pPr lvl="0" fontAlgn="base">
                        <a:buFont typeface="Wingdings" pitchFamily="2" charset="2"/>
                        <a:buChar char="Ø"/>
                      </a:pP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Any computational Based problems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en-US" sz="1600" u="none" strike="noStrike" kern="1200" spc="6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15 SQL commands along with the output based on any table/relation:</a:t>
                      </a:r>
                      <a:endParaRPr kumimoji="0" lang="en-US" sz="1600" u="none" strike="noStrike" kern="1200" spc="6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spc="9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5</a:t>
                      </a:r>
                      <a:endParaRPr kumimoji="0" lang="en-US" sz="1800" b="1" kern="1200" spc="9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en-US" sz="1800" b="1" kern="1200" spc="9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Viva Voce</a:t>
                      </a:r>
                      <a:endParaRPr kumimoji="0" lang="en-US" sz="1800" b="1" kern="1200" spc="9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spc="90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04</a:t>
                      </a:r>
                      <a:endParaRPr kumimoji="0" lang="en-US" sz="1800" b="1" kern="1200" spc="9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4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en-US" sz="1600" kern="1200" spc="25" dirty="0" smtClean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Viva will be asked from syllabus covered in class XII and the project developed by student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600" u="none" strike="noStrike" kern="1200" spc="6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Guidelines for Projects (Class XI and XII)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46177"/>
            <a:ext cx="8686800" cy="4525963"/>
          </a:xfrm>
        </p:spPr>
        <p:txBody>
          <a:bodyPr>
            <a:noAutofit/>
          </a:bodyPr>
          <a:lstStyle/>
          <a:p>
            <a:pPr marL="514350" indent="-514350" fontAlgn="base">
              <a:buNone/>
            </a:pPr>
            <a:r>
              <a:rPr lang="en-US" sz="1600" b="1" u="sng" dirty="0" smtClean="0">
                <a:latin typeface="Bookman Old Style" pitchFamily="18" charset="0"/>
              </a:rPr>
              <a:t>1. Preamble</a:t>
            </a:r>
            <a:endParaRPr lang="en-US" sz="1600" u="sng" dirty="0" smtClean="0">
              <a:latin typeface="Bookman Old Style" pitchFamily="18" charset="0"/>
            </a:endParaRPr>
          </a:p>
          <a:p>
            <a:pPr marL="514350" indent="-514350">
              <a:buNone/>
            </a:pPr>
            <a:r>
              <a:rPr lang="en-US" sz="1600" b="1" dirty="0" smtClean="0">
                <a:latin typeface="Bookman Old Style" pitchFamily="18" charset="0"/>
              </a:rPr>
              <a:t>1.1 The academic course in Computer Science includes on Project in each </a:t>
            </a:r>
            <a:r>
              <a:rPr lang="en-US" sz="1600" b="1" dirty="0" smtClean="0">
                <a:latin typeface="Bookman Old Style" pitchFamily="18" charset="0"/>
              </a:rPr>
              <a:t>year. The </a:t>
            </a:r>
            <a:r>
              <a:rPr lang="en-US" sz="1600" b="1" dirty="0" smtClean="0">
                <a:latin typeface="Bookman Old Style" pitchFamily="18" charset="0"/>
              </a:rPr>
              <a:t>Purpose behind this is to consolidate the concepts and practices imparted during the course and to serve as a record of competence.</a:t>
            </a:r>
            <a:endParaRPr lang="en-US" sz="1600" dirty="0" smtClean="0">
              <a:latin typeface="Bookman Old Style" pitchFamily="18" charset="0"/>
            </a:endParaRPr>
          </a:p>
          <a:p>
            <a:pPr marL="514350" indent="-514350">
              <a:buNone/>
            </a:pPr>
            <a:r>
              <a:rPr lang="en-US" sz="1600" b="1" dirty="0" smtClean="0">
                <a:latin typeface="Bookman Old Style" pitchFamily="18" charset="0"/>
              </a:rPr>
              <a:t>1.2 A group of 2-3 students as team may be allowed to work on one project.</a:t>
            </a:r>
            <a:endParaRPr lang="en-US" sz="1600" dirty="0" smtClean="0">
              <a:latin typeface="Bookman Old Style" pitchFamily="18" charset="0"/>
            </a:endParaRPr>
          </a:p>
          <a:p>
            <a:pPr marL="514350" lvl="0" indent="-514350" fontAlgn="base">
              <a:buNone/>
            </a:pPr>
            <a:r>
              <a:rPr lang="en-US" sz="1600" b="1" u="sng" dirty="0" smtClean="0">
                <a:latin typeface="Bookman Old Style" pitchFamily="18" charset="0"/>
              </a:rPr>
              <a:t>2. Project </a:t>
            </a:r>
            <a:r>
              <a:rPr lang="en-US" sz="1600" b="1" u="sng" dirty="0" smtClean="0">
                <a:latin typeface="Bookman Old Style" pitchFamily="18" charset="0"/>
              </a:rPr>
              <a:t>content</a:t>
            </a:r>
            <a:endParaRPr lang="en-US" sz="1600" u="sng" dirty="0" smtClean="0">
              <a:latin typeface="Bookman Old Style" pitchFamily="18" charset="0"/>
            </a:endParaRPr>
          </a:p>
          <a:p>
            <a:pPr marL="514350" indent="-514350">
              <a:buNone/>
            </a:pPr>
            <a:r>
              <a:rPr lang="en-US" sz="1600" b="1" dirty="0" smtClean="0">
                <a:latin typeface="Bookman Old Style" pitchFamily="18" charset="0"/>
              </a:rPr>
              <a:t>2.1 Project for class XI can be selected from the topics mentioned in the syllabus or domains on the similar lines</a:t>
            </a:r>
            <a:endParaRPr lang="en-US" sz="1600" dirty="0" smtClean="0">
              <a:latin typeface="Bookman Old Style" pitchFamily="18" charset="0"/>
            </a:endParaRPr>
          </a:p>
          <a:p>
            <a:pPr marL="514350" indent="-514350">
              <a:buNone/>
            </a:pPr>
            <a:r>
              <a:rPr lang="en-US" sz="1600" b="1" dirty="0" smtClean="0">
                <a:latin typeface="Bookman Old Style" pitchFamily="18" charset="0"/>
              </a:rPr>
              <a:t>2.2 Project for class XII should ensure the coverage of following areas of curriculum:</a:t>
            </a:r>
            <a:endParaRPr lang="en-US" sz="1600" dirty="0" smtClean="0">
              <a:latin typeface="Bookman Old Style" pitchFamily="18" charset="0"/>
            </a:endParaRPr>
          </a:p>
          <a:p>
            <a:pPr marL="514350" lvl="0" indent="-514350" algn="just" fontAlgn="base">
              <a:buNone/>
            </a:pPr>
            <a:r>
              <a:rPr lang="en-US" sz="1600" b="1" dirty="0" smtClean="0">
                <a:latin typeface="Bookman Old Style" pitchFamily="18" charset="0"/>
              </a:rPr>
              <a:t>	Flow </a:t>
            </a:r>
            <a:r>
              <a:rPr lang="en-US" sz="1600" b="1" dirty="0" smtClean="0">
                <a:latin typeface="Bookman Old Style" pitchFamily="18" charset="0"/>
              </a:rPr>
              <a:t>of </a:t>
            </a:r>
            <a:r>
              <a:rPr lang="en-US" sz="1600" b="1" dirty="0" smtClean="0">
                <a:latin typeface="Bookman Old Style" pitchFamily="18" charset="0"/>
              </a:rPr>
              <a:t>control , Data Structure , Object </a:t>
            </a:r>
            <a:r>
              <a:rPr lang="en-US" sz="1600" b="1" dirty="0" smtClean="0">
                <a:latin typeface="Bookman Old Style" pitchFamily="18" charset="0"/>
              </a:rPr>
              <a:t>Oriented Programming C</a:t>
            </a:r>
            <a:r>
              <a:rPr lang="en-US" sz="1600" b="1" dirty="0" smtClean="0">
                <a:latin typeface="Bookman Old Style" pitchFamily="18" charset="0"/>
              </a:rPr>
              <a:t>++, Data </a:t>
            </a:r>
            <a:r>
              <a:rPr lang="en-US" sz="1600" b="1" dirty="0" smtClean="0">
                <a:latin typeface="Bookman Old Style" pitchFamily="18" charset="0"/>
              </a:rPr>
              <a:t>File </a:t>
            </a:r>
            <a:r>
              <a:rPr lang="en-US" sz="1600" b="1" dirty="0" smtClean="0">
                <a:latin typeface="Bookman Old Style" pitchFamily="18" charset="0"/>
              </a:rPr>
              <a:t>Handling , Theme </a:t>
            </a:r>
            <a:r>
              <a:rPr lang="en-US" sz="1600" b="1" dirty="0" smtClean="0">
                <a:latin typeface="Bookman Old Style" pitchFamily="18" charset="0"/>
              </a:rPr>
              <a:t>of the project can </a:t>
            </a:r>
            <a:r>
              <a:rPr lang="en-US" sz="1600" b="1" dirty="0" smtClean="0">
                <a:latin typeface="Bookman Old Style" pitchFamily="18" charset="0"/>
              </a:rPr>
              <a:t>be Any </a:t>
            </a:r>
            <a:r>
              <a:rPr lang="en-US" sz="1600" b="1" dirty="0" smtClean="0">
                <a:latin typeface="Bookman Old Style" pitchFamily="18" charset="0"/>
              </a:rPr>
              <a:t>subsystem of a System Software or </a:t>
            </a:r>
            <a:r>
              <a:rPr lang="en-US" sz="1600" b="1" dirty="0" smtClean="0">
                <a:latin typeface="Bookman Old Style" pitchFamily="18" charset="0"/>
              </a:rPr>
              <a:t>Tool  Any </a:t>
            </a:r>
            <a:r>
              <a:rPr lang="en-US" sz="1600" b="1" dirty="0" smtClean="0">
                <a:latin typeface="Bookman Old Style" pitchFamily="18" charset="0"/>
              </a:rPr>
              <a:t>Scientific or a fairly complex algorithmic </a:t>
            </a:r>
            <a:r>
              <a:rPr lang="en-US" sz="1600" b="1" dirty="0" smtClean="0">
                <a:latin typeface="Bookman Old Style" pitchFamily="18" charset="0"/>
              </a:rPr>
              <a:t>situation  School </a:t>
            </a:r>
            <a:r>
              <a:rPr lang="en-US" sz="1600" b="1" dirty="0" smtClean="0">
                <a:latin typeface="Bookman Old Style" pitchFamily="18" charset="0"/>
              </a:rPr>
              <a:t>Management, Banking, Library Information System, Hotel or Hospital Management System, Transport query </a:t>
            </a:r>
            <a:r>
              <a:rPr lang="en-US" sz="1600" b="1" dirty="0" smtClean="0">
                <a:latin typeface="Bookman Old Style" pitchFamily="18" charset="0"/>
              </a:rPr>
              <a:t>system , Quizzes </a:t>
            </a:r>
            <a:r>
              <a:rPr lang="en-US" sz="1600" b="1" dirty="0" smtClean="0">
                <a:latin typeface="Bookman Old Style" pitchFamily="18" charset="0"/>
              </a:rPr>
              <a:t>/ </a:t>
            </a:r>
            <a:r>
              <a:rPr lang="en-US" sz="1600" b="1" dirty="0" smtClean="0">
                <a:latin typeface="Bookman Old Style" pitchFamily="18" charset="0"/>
              </a:rPr>
              <a:t>Games; Tutor</a:t>
            </a:r>
            <a:r>
              <a:rPr lang="en-US" sz="1600" b="1" dirty="0" smtClean="0">
                <a:latin typeface="Bookman Old Style" pitchFamily="18" charset="0"/>
              </a:rPr>
              <a:t>, Computer Aided Learning Systems</a:t>
            </a:r>
            <a:endParaRPr lang="en-US" sz="1600" dirty="0" smtClean="0">
              <a:latin typeface="Bookman Old Style" pitchFamily="18" charset="0"/>
            </a:endParaRPr>
          </a:p>
          <a:p>
            <a:pPr marL="514350" indent="-514350">
              <a:buNone/>
            </a:pPr>
            <a:r>
              <a:rPr lang="en-US" sz="1600" b="1" dirty="0" smtClean="0">
                <a:latin typeface="Bookman Old Style" pitchFamily="18" charset="0"/>
              </a:rPr>
              <a:t>2.3 It is suggested to prepare a bilingual (English and other Indian language) user manual part of project file.</a:t>
            </a:r>
            <a:endParaRPr lang="en-US" sz="1600" dirty="0" smtClean="0">
              <a:latin typeface="Bookman Old Style" pitchFamily="18" charset="0"/>
            </a:endParaRPr>
          </a:p>
          <a:p>
            <a:pPr marL="514350" indent="-514350">
              <a:buNone/>
            </a:pPr>
            <a:r>
              <a:rPr lang="en-US" sz="1600" b="1" dirty="0" smtClean="0">
                <a:latin typeface="Bookman Old Style" pitchFamily="18" charset="0"/>
              </a:rPr>
              <a:t>2.4 The aim of the project is to highlight the abilities of algorithmic formulation, modular programming, optimized code preparation, systematic documentation and other associated aspects of Software Development.</a:t>
            </a:r>
            <a:endParaRPr lang="en-US" sz="1600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6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61908"/>
            <a:ext cx="8686800" cy="838200"/>
          </a:xfrm>
        </p:spPr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pic>
        <p:nvPicPr>
          <p:cNvPr id="1026" name="Picture 2" descr="Image result for computer science with c++ by sumita arora 10th ed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2928958" cy="3929090"/>
          </a:xfrm>
          <a:prstGeom prst="rect">
            <a:avLst/>
          </a:prstGeom>
          <a:noFill/>
        </p:spPr>
      </p:pic>
      <p:pic>
        <p:nvPicPr>
          <p:cNvPr id="1028" name="Picture 4" descr="Image result for computer science with c++ by sumita arora 10th edition"/>
          <p:cNvPicPr>
            <a:picLocks noChangeAspect="1" noChangeArrowheads="1"/>
          </p:cNvPicPr>
          <p:nvPr/>
        </p:nvPicPr>
        <p:blipFill>
          <a:blip r:embed="rId3"/>
          <a:srcRect l="12000" r="12999"/>
          <a:stretch>
            <a:fillRect/>
          </a:stretch>
        </p:blipFill>
        <p:spPr bwMode="auto">
          <a:xfrm>
            <a:off x="4643438" y="1500174"/>
            <a:ext cx="2928958" cy="386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Future compu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0466"/>
            <a:ext cx="2792772" cy="2147866"/>
          </a:xfrm>
          <a:prstGeom prst="rect">
            <a:avLst/>
          </a:prstGeom>
          <a:noFill/>
        </p:spPr>
      </p:pic>
      <p:pic>
        <p:nvPicPr>
          <p:cNvPr id="28676" name="Picture 4" descr="Image result for Future computing"/>
          <p:cNvPicPr>
            <a:picLocks noChangeAspect="1" noChangeArrowheads="1"/>
          </p:cNvPicPr>
          <p:nvPr/>
        </p:nvPicPr>
        <p:blipFill>
          <a:blip r:embed="rId3"/>
          <a:srcRect l="4525"/>
          <a:stretch>
            <a:fillRect/>
          </a:stretch>
        </p:blipFill>
        <p:spPr bwMode="auto">
          <a:xfrm>
            <a:off x="3071802" y="95192"/>
            <a:ext cx="3071834" cy="2143140"/>
          </a:xfrm>
          <a:prstGeom prst="rect">
            <a:avLst/>
          </a:prstGeom>
          <a:noFill/>
        </p:spPr>
      </p:pic>
      <p:pic>
        <p:nvPicPr>
          <p:cNvPr id="28678" name="Picture 6" descr="Image result for Future computing"/>
          <p:cNvPicPr>
            <a:picLocks noChangeAspect="1" noChangeArrowheads="1"/>
          </p:cNvPicPr>
          <p:nvPr/>
        </p:nvPicPr>
        <p:blipFill>
          <a:blip r:embed="rId4" cstate="print"/>
          <a:srcRect l="19231" t="6452" r="7692"/>
          <a:stretch>
            <a:fillRect/>
          </a:stretch>
        </p:blipFill>
        <p:spPr bwMode="auto">
          <a:xfrm>
            <a:off x="3786182" y="2357430"/>
            <a:ext cx="2571768" cy="2143140"/>
          </a:xfrm>
          <a:prstGeom prst="rect">
            <a:avLst/>
          </a:prstGeom>
          <a:noFill/>
        </p:spPr>
      </p:pic>
      <p:pic>
        <p:nvPicPr>
          <p:cNvPr id="28680" name="Picture 8" descr="Image result for Future comput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309770"/>
            <a:ext cx="2571768" cy="2152650"/>
          </a:xfrm>
          <a:prstGeom prst="rect">
            <a:avLst/>
          </a:prstGeom>
          <a:noFill/>
        </p:spPr>
      </p:pic>
      <p:pic>
        <p:nvPicPr>
          <p:cNvPr id="28682" name="Picture 10" descr="Image result for Future comput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3622" y="95192"/>
            <a:ext cx="2797534" cy="2143140"/>
          </a:xfrm>
          <a:prstGeom prst="rect">
            <a:avLst/>
          </a:prstGeom>
          <a:noFill/>
        </p:spPr>
      </p:pic>
      <p:pic>
        <p:nvPicPr>
          <p:cNvPr id="28686" name="Picture 14" descr="Image result for Future Smart Mirr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572008"/>
            <a:ext cx="2574099" cy="2071702"/>
          </a:xfrm>
          <a:prstGeom prst="rect">
            <a:avLst/>
          </a:prstGeom>
          <a:noFill/>
        </p:spPr>
      </p:pic>
      <p:pic>
        <p:nvPicPr>
          <p:cNvPr id="28688" name="Picture 16" descr="Related 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357430"/>
            <a:ext cx="3643338" cy="2143140"/>
          </a:xfrm>
          <a:prstGeom prst="rect">
            <a:avLst/>
          </a:prstGeom>
          <a:noFill/>
        </p:spPr>
      </p:pic>
      <p:pic>
        <p:nvPicPr>
          <p:cNvPr id="28690" name="Picture 18" descr="Image result for Future Smart Glass"/>
          <p:cNvPicPr>
            <a:picLocks noChangeAspect="1" noChangeArrowheads="1"/>
          </p:cNvPicPr>
          <p:nvPr/>
        </p:nvPicPr>
        <p:blipFill>
          <a:blip r:embed="rId9"/>
          <a:srcRect l="10909" r="9091"/>
          <a:stretch>
            <a:fillRect/>
          </a:stretch>
        </p:blipFill>
        <p:spPr bwMode="auto">
          <a:xfrm>
            <a:off x="142844" y="4572008"/>
            <a:ext cx="3071834" cy="2071702"/>
          </a:xfrm>
          <a:prstGeom prst="rect">
            <a:avLst/>
          </a:prstGeom>
          <a:noFill/>
        </p:spPr>
      </p:pic>
      <p:pic>
        <p:nvPicPr>
          <p:cNvPr id="28692" name="Picture 20" descr="Image result for Future Smart Glas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4572008"/>
            <a:ext cx="307183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4910142" cy="4937141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en-US" sz="3600" b="1" dirty="0">
                <a:solidFill>
                  <a:srgbClr val="00B050"/>
                </a:solidFill>
                <a:latin typeface="Bookman Old Style" pitchFamily="18" charset="0"/>
              </a:rPr>
              <a:t>Learning Objectives:</a:t>
            </a:r>
            <a:endParaRPr lang="en-US" sz="3600" dirty="0">
              <a:solidFill>
                <a:srgbClr val="00B050"/>
              </a:solidFill>
              <a:latin typeface="Bookman Old Style" pitchFamily="18" charset="0"/>
            </a:endParaRPr>
          </a:p>
          <a:p>
            <a:pPr lvl="0" fontAlgn="base"/>
            <a:r>
              <a:rPr lang="en-US" dirty="0" smtClean="0">
                <a:latin typeface="Bookman Old Style" pitchFamily="18" charset="0"/>
              </a:rPr>
              <a:t>To </a:t>
            </a:r>
            <a:r>
              <a:rPr lang="en-US" dirty="0">
                <a:latin typeface="Bookman Old Style" pitchFamily="18" charset="0"/>
              </a:rPr>
              <a:t>understand basics of computers.</a:t>
            </a:r>
          </a:p>
          <a:p>
            <a:pPr lvl="0" fontAlgn="base"/>
            <a:r>
              <a:rPr lang="en-US" dirty="0">
                <a:latin typeface="Bookman Old Style" pitchFamily="18" charset="0"/>
              </a:rPr>
              <a:t>To develop logic for Problem Solving.</a:t>
            </a:r>
          </a:p>
          <a:p>
            <a:pPr lvl="0" fontAlgn="base"/>
            <a:r>
              <a:rPr lang="en-US" dirty="0">
                <a:latin typeface="Bookman Old Style" pitchFamily="18" charset="0"/>
              </a:rPr>
              <a:t>To develop problem solving skills and their implementation through </a:t>
            </a:r>
            <a:r>
              <a:rPr lang="en-US" b="1" dirty="0" smtClean="0">
                <a:latin typeface="Bookman Old Style" pitchFamily="18" charset="0"/>
              </a:rPr>
              <a:t>using </a:t>
            </a:r>
            <a:r>
              <a:rPr lang="en-US" b="1" dirty="0">
                <a:latin typeface="Bookman Old Style" pitchFamily="18" charset="0"/>
              </a:rPr>
              <a:t>C++.</a:t>
            </a:r>
          </a:p>
          <a:p>
            <a:pPr lvl="0" fontAlgn="base"/>
            <a:r>
              <a:rPr lang="en-US" dirty="0">
                <a:latin typeface="Bookman Old Style" pitchFamily="18" charset="0"/>
              </a:rPr>
              <a:t>To understand and implement the concept of Object Oriented Methodology.</a:t>
            </a:r>
          </a:p>
          <a:p>
            <a:pPr lvl="0" fontAlgn="base"/>
            <a:r>
              <a:rPr lang="en-US" dirty="0">
                <a:latin typeface="Bookman Old Style" pitchFamily="18" charset="0"/>
              </a:rPr>
              <a:t>To understand the concept of working with Relational Database.</a:t>
            </a:r>
          </a:p>
          <a:p>
            <a:pPr lvl="0" fontAlgn="base"/>
            <a:r>
              <a:rPr lang="en-US" dirty="0">
                <a:latin typeface="Bookman Old Style" pitchFamily="18" charset="0"/>
              </a:rPr>
              <a:t>To understand the basic concept of Computing Logic.</a:t>
            </a:r>
          </a:p>
          <a:p>
            <a:pPr lvl="0" fontAlgn="base"/>
            <a:r>
              <a:rPr lang="en-US" dirty="0">
                <a:latin typeface="Bookman Old Style" pitchFamily="18" charset="0"/>
              </a:rPr>
              <a:t>To understand the basic concepts of Communication and Networking technologies.</a:t>
            </a:r>
          </a:p>
          <a:p>
            <a:pPr lvl="0" fontAlgn="base"/>
            <a:r>
              <a:rPr lang="en-US" dirty="0">
                <a:latin typeface="Bookman Old Style" pitchFamily="18" charset="0"/>
              </a:rPr>
              <a:t>To understand Open Source Software.</a:t>
            </a:r>
          </a:p>
          <a:p>
            <a:endParaRPr lang="en-US" dirty="0"/>
          </a:p>
        </p:txBody>
      </p:sp>
      <p:pic>
        <p:nvPicPr>
          <p:cNvPr id="1026" name="Picture 2" descr="Image result for computer science engine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31559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Image result for computer science enginee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643314"/>
            <a:ext cx="3286148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/>
          <a:lstStyle/>
          <a:p>
            <a:r>
              <a:rPr lang="en-US" dirty="0" smtClean="0"/>
              <a:t>Class-XI Theory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1500174"/>
          <a:ext cx="8215368" cy="228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5786478"/>
                <a:gridCol w="1785949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Unit No.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5768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Unit Name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Marks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1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5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Computer fundamentals</a:t>
                      </a:r>
                      <a:r>
                        <a:rPr lang="en-US" sz="1400" kern="1200">
                          <a:solidFill>
                            <a:srgbClr val="FFFFFF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en-US" sz="1400" b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2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6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Programming methodology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en-US" sz="1400" b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3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7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Introduction to c++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14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4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6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Programming in c++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34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Total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70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4338" name="Picture 2" descr="Image result for computer science engine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821537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472" y="-24"/>
            <a:ext cx="7772400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Class-XI Practical</a:t>
            </a:r>
            <a:endParaRPr lang="en-US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714356"/>
          <a:ext cx="8215368" cy="334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5786478"/>
                <a:gridCol w="1785949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Unit No.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5768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 Unit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Name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Marks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1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Programming in C++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2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One logical problem to be solved through flow charts.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04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3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Project Work</a:t>
                      </a:r>
                    </a:p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Problems using String,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,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Array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and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Structure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manipulation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06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Practical File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06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Viva Voce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04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Total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30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314" name="AutoShape 2" descr="Image result for computer science engineering"/>
          <p:cNvSpPr>
            <a:spLocks noChangeAspect="1" noChangeArrowheads="1"/>
          </p:cNvSpPr>
          <p:nvPr/>
        </p:nvSpPr>
        <p:spPr bwMode="auto">
          <a:xfrm>
            <a:off x="142844" y="-24"/>
            <a:ext cx="6191250" cy="85725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Image result for computer science enginee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91000"/>
            <a:ext cx="8215370" cy="238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en-US" dirty="0" smtClean="0"/>
              <a:t>Class-XII Theory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928802"/>
          <a:ext cx="821536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5786478"/>
                <a:gridCol w="1785949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Unit No.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5768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Unit Name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Marks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None/>
                        <a:tabLst>
                          <a:tab pos="91440" algn="dec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Object oriented programming in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C++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None/>
                        <a:tabLst>
                          <a:tab pos="91440" algn="dec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Data structure</a:t>
                      </a: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None/>
                        <a:tabLst>
                          <a:tab pos="91440" algn="dec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Database management system and </a:t>
                      </a: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Sql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08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None/>
                        <a:tabLst>
                          <a:tab pos="91440" algn="dec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Boolean algebra</a:t>
                      </a: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08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None/>
                        <a:tabLst>
                          <a:tab pos="91440" algn="dec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Communication technologies</a:t>
                      </a: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4348" y="214291"/>
            <a:ext cx="7772400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Class-XII Practical</a:t>
            </a:r>
            <a:endParaRPr lang="en-US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205868"/>
          <a:ext cx="821536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5786478"/>
                <a:gridCol w="1785949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Unit No.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75768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Unit Name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Marks</a:t>
                      </a:r>
                      <a:endParaRPr lang="en-US" sz="14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1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Programming in C++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2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SQL Commands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05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3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Project Work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05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4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Practical File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06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5</a:t>
                      </a:r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Viva Voce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04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Total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30</a:t>
                      </a:r>
                      <a:endParaRPr lang="en-US" sz="14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141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/>
              <a:t>Central Board of Secondary Education </a:t>
            </a:r>
          </a:p>
          <a:p>
            <a:pPr algn="ctr"/>
            <a:r>
              <a:rPr lang="en-US" b="1" dirty="0"/>
              <a:t>Computer Science (Theory) - Class XII </a:t>
            </a:r>
            <a:r>
              <a:rPr lang="en-US" b="1" dirty="0" smtClean="0"/>
              <a:t>    Subject </a:t>
            </a:r>
            <a:r>
              <a:rPr lang="en-US" b="1" dirty="0"/>
              <a:t>Code: </a:t>
            </a:r>
            <a:r>
              <a:rPr lang="en-US" b="1" dirty="0" smtClean="0"/>
              <a:t>083 </a:t>
            </a:r>
            <a:endParaRPr lang="en-US" b="1" dirty="0"/>
          </a:p>
          <a:p>
            <a:pPr algn="ctr"/>
            <a:r>
              <a:rPr lang="en-US" b="1" dirty="0"/>
              <a:t>Design of Question </a:t>
            </a:r>
            <a:r>
              <a:rPr lang="en-US" b="1" dirty="0" smtClean="0"/>
              <a:t>Paper</a:t>
            </a:r>
          </a:p>
          <a:p>
            <a:pPr algn="ctr"/>
            <a:endParaRPr lang="en-US" sz="1050" dirty="0"/>
          </a:p>
          <a:p>
            <a:r>
              <a:rPr lang="en-US" dirty="0"/>
              <a:t> </a:t>
            </a:r>
            <a:r>
              <a:rPr lang="en-US" b="1" dirty="0"/>
              <a:t>Time : 3 hours </a:t>
            </a:r>
            <a:r>
              <a:rPr lang="en-US" b="1" dirty="0" smtClean="0"/>
              <a:t>						Max</a:t>
            </a:r>
            <a:r>
              <a:rPr lang="en-US" b="1" dirty="0"/>
              <a:t>. Marks: 70 </a:t>
            </a:r>
          </a:p>
          <a:p>
            <a:r>
              <a:rPr lang="en-US" dirty="0" err="1"/>
              <a:t>Weightage</a:t>
            </a:r>
            <a:r>
              <a:rPr lang="en-US" dirty="0"/>
              <a:t> of marks over different dimensions of the question paper shall be as follows: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2786058"/>
          <a:ext cx="800105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6143668"/>
                <a:gridCol w="1143009"/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S.No</a:t>
                      </a:r>
                      <a:endParaRPr lang="en-US" sz="1600" b="1" baseline="0" dirty="0" smtClean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	Topics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Marks</a:t>
                      </a:r>
                      <a:endParaRPr lang="en-US" sz="1600" b="1" baseline="0" dirty="0" smtClean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Review of C++ covered in Class 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12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Object Oriented Programming in 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12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Data Structure &amp; Pointers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14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Data File Handling in 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06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Databases and 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10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Boolean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Communication and Open Source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en-US" sz="1400" b="1" baseline="0" dirty="0" smtClean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228599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A. </a:t>
            </a:r>
            <a:r>
              <a:rPr lang="en-US" b="1" dirty="0" err="1" smtClean="0"/>
              <a:t>Weightage</a:t>
            </a:r>
            <a:r>
              <a:rPr lang="en-US" b="1" dirty="0" smtClean="0"/>
              <a:t> </a:t>
            </a:r>
            <a:r>
              <a:rPr lang="en-US" b="1" dirty="0"/>
              <a:t>to different topics/content units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B. </a:t>
            </a:r>
            <a:r>
              <a:rPr lang="en-US" dirty="0" smtClean="0"/>
              <a:t> </a:t>
            </a:r>
            <a:r>
              <a:rPr lang="en-US" b="1" dirty="0" err="1"/>
              <a:t>Weightage</a:t>
            </a:r>
            <a:r>
              <a:rPr lang="en-US" b="1" dirty="0"/>
              <a:t> to different forms of questions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1231904"/>
          <a:ext cx="8358247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98"/>
                <a:gridCol w="3990873"/>
                <a:gridCol w="1280092"/>
                <a:gridCol w="1204792"/>
                <a:gridCol w="1204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S.No</a:t>
                      </a:r>
                      <a:endParaRPr kumimoji="0" lang="en-US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Forms of Questions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Marks for each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No. of Questions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Marks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Very Short Answer questions (VSA)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 answer questions – Type I (SA I)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 answer questions – Type II (SA 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 answer questions (LA)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404963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C. Scheme of Options </a:t>
            </a:r>
          </a:p>
          <a:p>
            <a:r>
              <a:rPr lang="en-US" dirty="0" smtClean="0"/>
              <a:t>     There </a:t>
            </a:r>
            <a:r>
              <a:rPr lang="en-US" dirty="0"/>
              <a:t>will be no overall choice. All questions are compulsory. </a:t>
            </a:r>
          </a:p>
          <a:p>
            <a:r>
              <a:rPr lang="en-US" b="1" dirty="0"/>
              <a:t>D. Difficulty level of questions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Based </a:t>
            </a:r>
            <a:r>
              <a:rPr lang="en-US" dirty="0"/>
              <a:t>on the above design, two sets of sample papers along with their blue prints </a:t>
            </a:r>
            <a:r>
              <a:rPr lang="en-US" dirty="0" smtClean="0"/>
              <a:t> and </a:t>
            </a:r>
            <a:r>
              <a:rPr lang="en-US" dirty="0"/>
              <a:t>Marking schemes have been included in this document.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 About </a:t>
            </a:r>
            <a:r>
              <a:rPr lang="en-US" dirty="0"/>
              <a:t>20% </a:t>
            </a:r>
            <a:r>
              <a:rPr lang="en-US" dirty="0" err="1"/>
              <a:t>weightage</a:t>
            </a:r>
            <a:r>
              <a:rPr lang="en-US" dirty="0"/>
              <a:t> has been assigned to questions testing higher order thinking </a:t>
            </a:r>
            <a:r>
              <a:rPr lang="en-US" dirty="0" smtClean="0"/>
              <a:t> (</a:t>
            </a:r>
            <a:r>
              <a:rPr lang="en-US" dirty="0"/>
              <a:t>HOT) skills of learners.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214290"/>
          <a:ext cx="8072492" cy="564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178"/>
                <a:gridCol w="397007"/>
                <a:gridCol w="2845222"/>
                <a:gridCol w="860183"/>
                <a:gridCol w="860183"/>
                <a:gridCol w="860183"/>
                <a:gridCol w="926351"/>
                <a:gridCol w="860185"/>
              </a:tblGrid>
              <a:tr h="55902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 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254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(1 Marks)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 Marks)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 Marks)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(4 Marks)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C++ covered in Class XI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12(6)</a:t>
                      </a: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 Oriented Programming in C++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OOP using 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6(2)</a:t>
                      </a: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Constructor &amp; Destructor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Inheritance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4(1)</a:t>
                      </a: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Structure &amp; Pointers 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 Calculation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Static Allocation of Objects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Dynamic Allocation of Objects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Infix &amp; Postfix Expressions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File Handling in C++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Fundamentals of File Handling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1(1)</a:t>
                      </a: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 File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2(1)</a:t>
                      </a:r>
                    </a:p>
                  </a:txBody>
                  <a:tcPr/>
                </a:tc>
              </a:tr>
              <a:tr h="199651"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Binary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3(1)</a:t>
                      </a:r>
                    </a:p>
                  </a:txBody>
                  <a:tcPr/>
                </a:tc>
              </a:tr>
              <a:tr h="199651">
                <a:tc gridSpan="8"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(continue…..)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</TotalTime>
  <Words>1117</Words>
  <Application>Microsoft Office PowerPoint</Application>
  <PresentationFormat>On-screen Show (4:3)</PresentationFormat>
  <Paragraphs>347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Subject : Computer Science</vt:lpstr>
      <vt:lpstr>Slide 2</vt:lpstr>
      <vt:lpstr>Class-XI Theory</vt:lpstr>
      <vt:lpstr>Slide 4</vt:lpstr>
      <vt:lpstr>Class-XII Theory</vt:lpstr>
      <vt:lpstr>Slide 6</vt:lpstr>
      <vt:lpstr>Slide 7</vt:lpstr>
      <vt:lpstr>Slide 8</vt:lpstr>
      <vt:lpstr>Slide 9</vt:lpstr>
      <vt:lpstr>Slide 10</vt:lpstr>
      <vt:lpstr>Slide 11</vt:lpstr>
      <vt:lpstr>Slide 12</vt:lpstr>
      <vt:lpstr>Guidelines for Projects (Class XI and XII)</vt:lpstr>
      <vt:lpstr>Textbook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Alpesh</dc:creator>
  <cp:lastModifiedBy>Admin</cp:lastModifiedBy>
  <cp:revision>31</cp:revision>
  <dcterms:created xsi:type="dcterms:W3CDTF">2016-11-28T05:31:50Z</dcterms:created>
  <dcterms:modified xsi:type="dcterms:W3CDTF">2016-12-01T09:41:07Z</dcterms:modified>
</cp:coreProperties>
</file>